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564" r:id="rId2"/>
    <p:sldId id="545" r:id="rId3"/>
    <p:sldId id="546" r:id="rId4"/>
    <p:sldId id="547" r:id="rId5"/>
    <p:sldId id="561" r:id="rId6"/>
    <p:sldId id="548" r:id="rId7"/>
    <p:sldId id="562" r:id="rId8"/>
    <p:sldId id="563" r:id="rId9"/>
    <p:sldId id="549" r:id="rId10"/>
    <p:sldId id="550" r:id="rId11"/>
    <p:sldId id="551" r:id="rId12"/>
    <p:sldId id="552" r:id="rId13"/>
    <p:sldId id="560" r:id="rId14"/>
    <p:sldId id="553" r:id="rId15"/>
    <p:sldId id="554" r:id="rId16"/>
    <p:sldId id="565" r:id="rId17"/>
    <p:sldId id="566" r:id="rId18"/>
    <p:sldId id="567" r:id="rId19"/>
    <p:sldId id="568" r:id="rId20"/>
  </p:sldIdLst>
  <p:sldSz cx="9144000" cy="6858000" type="screen4x3"/>
  <p:notesSz cx="6797675" cy="992663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>
      <p:cViewPr>
        <p:scale>
          <a:sx n="118" d="100"/>
          <a:sy n="118" d="100"/>
        </p:scale>
        <p:origin x="-143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2" y="8"/>
            <a:ext cx="2945659" cy="496331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5" y="8"/>
            <a:ext cx="2945659" cy="496331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E2566F6F-F2CF-4EAF-87DC-D6D6BD7981C5}" type="datetimeFigureOut">
              <a:rPr lang="nl-BE" smtClean="0"/>
              <a:t>11/05/2015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2" y="9428591"/>
            <a:ext cx="2945659" cy="496331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5" y="9428591"/>
            <a:ext cx="2945659" cy="496331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F0836407-7C6B-4FD7-A44D-38F34761AE4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2554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4958" cy="496888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1102" y="0"/>
            <a:ext cx="2944958" cy="496888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E319F38C-BF42-4DA2-934B-22FA3FBB9D17}" type="datetimeFigureOut">
              <a:rPr lang="nl-BE" smtClean="0"/>
              <a:t>11/05/2015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606" y="4714883"/>
            <a:ext cx="5438464" cy="4467225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2" y="9428171"/>
            <a:ext cx="2944958" cy="496887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1102" y="9428171"/>
            <a:ext cx="2944958" cy="496887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37B9EEB2-504C-4AD4-A0A1-5B0B9267F51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98380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94510-9D78-450C-A1C4-7583AB82FA02}" type="datetimeFigureOut">
              <a:rPr lang="nl-BE" smtClean="0"/>
              <a:t>11/05/2015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03E1-466E-4E75-A43F-767AAE3237F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8800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94510-9D78-450C-A1C4-7583AB82FA02}" type="datetimeFigureOut">
              <a:rPr lang="nl-BE" smtClean="0"/>
              <a:t>11/05/2015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03E1-466E-4E75-A43F-767AAE3237F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04032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94510-9D78-450C-A1C4-7583AB82FA02}" type="datetimeFigureOut">
              <a:rPr lang="nl-BE" smtClean="0"/>
              <a:t>11/05/2015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03E1-466E-4E75-A43F-767AAE3237F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62557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94510-9D78-450C-A1C4-7583AB82FA02}" type="datetimeFigureOut">
              <a:rPr lang="nl-BE" smtClean="0"/>
              <a:t>11/05/2015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03E1-466E-4E75-A43F-767AAE3237F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29216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94510-9D78-450C-A1C4-7583AB82FA02}" type="datetimeFigureOut">
              <a:rPr lang="nl-BE" smtClean="0"/>
              <a:t>11/05/2015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03E1-466E-4E75-A43F-767AAE3237F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6231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94510-9D78-450C-A1C4-7583AB82FA02}" type="datetimeFigureOut">
              <a:rPr lang="nl-BE" smtClean="0"/>
              <a:t>11/05/2015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03E1-466E-4E75-A43F-767AAE3237F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84479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94510-9D78-450C-A1C4-7583AB82FA02}" type="datetimeFigureOut">
              <a:rPr lang="nl-BE" smtClean="0"/>
              <a:t>11/05/2015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03E1-466E-4E75-A43F-767AAE3237F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8268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94510-9D78-450C-A1C4-7583AB82FA02}" type="datetimeFigureOut">
              <a:rPr lang="nl-BE" smtClean="0"/>
              <a:t>11/05/2015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03E1-466E-4E75-A43F-767AAE3237F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29309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94510-9D78-450C-A1C4-7583AB82FA02}" type="datetimeFigureOut">
              <a:rPr lang="nl-BE" smtClean="0"/>
              <a:t>11/05/2015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03E1-466E-4E75-A43F-767AAE3237F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89520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94510-9D78-450C-A1C4-7583AB82FA02}" type="datetimeFigureOut">
              <a:rPr lang="nl-BE" smtClean="0"/>
              <a:t>11/05/2015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03E1-466E-4E75-A43F-767AAE3237F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50857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94510-9D78-450C-A1C4-7583AB82FA02}" type="datetimeFigureOut">
              <a:rPr lang="nl-BE" smtClean="0"/>
              <a:t>11/05/2015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03E1-466E-4E75-A43F-767AAE3237F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08951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94510-9D78-450C-A1C4-7583AB82FA02}" type="datetimeFigureOut">
              <a:rPr lang="nl-BE" smtClean="0"/>
              <a:t>11/05/2015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803E1-466E-4E75-A43F-767AAE3237F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83451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vlasverbond.be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jan.sijnave@vlasverbond.b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35696" y="2780928"/>
            <a:ext cx="6336704" cy="2808312"/>
          </a:xfrm>
        </p:spPr>
        <p:txBody>
          <a:bodyPr>
            <a:normAutofit/>
          </a:bodyPr>
          <a:lstStyle/>
          <a:p>
            <a:pPr marL="342900" indent="-342900" algn="l">
              <a:buFontTx/>
              <a:buChar char="-"/>
            </a:pPr>
            <a:r>
              <a:rPr lang="nl-BE" sz="2400" b="1" dirty="0" smtClean="0">
                <a:solidFill>
                  <a:schemeClr val="accent2">
                    <a:lumMod val="50000"/>
                  </a:schemeClr>
                </a:solidFill>
              </a:rPr>
              <a:t>Het economische belang van de vlassector in België </a:t>
            </a:r>
          </a:p>
          <a:p>
            <a:pPr marL="342900" indent="-342900" algn="l">
              <a:buFontTx/>
              <a:buChar char="-"/>
            </a:pPr>
            <a:r>
              <a:rPr lang="nl-BE" sz="2400" b="1" dirty="0" smtClean="0">
                <a:solidFill>
                  <a:schemeClr val="accent2">
                    <a:lumMod val="50000"/>
                  </a:schemeClr>
                </a:solidFill>
              </a:rPr>
              <a:t>Vlasvezel een duurzame oogst met een grote variatie van toepassingen </a:t>
            </a:r>
          </a:p>
          <a:p>
            <a:pPr marL="342900" indent="-342900" algn="l">
              <a:buFontTx/>
              <a:buChar char="-"/>
            </a:pPr>
            <a:r>
              <a:rPr lang="nl-BE" sz="2400" b="1" dirty="0" smtClean="0">
                <a:solidFill>
                  <a:schemeClr val="accent2">
                    <a:lumMod val="50000"/>
                  </a:schemeClr>
                </a:solidFill>
              </a:rPr>
              <a:t>Structuur en werking van het ABV</a:t>
            </a:r>
          </a:p>
          <a:p>
            <a:pPr algn="l"/>
            <a:endParaRPr lang="nl-BE" sz="2000" dirty="0" smtClean="0">
              <a:solidFill>
                <a:srgbClr val="C00000"/>
              </a:solidFill>
            </a:endParaRPr>
          </a:p>
          <a:p>
            <a:pPr algn="l"/>
            <a:endParaRPr lang="nl-BE" sz="2000" b="1" dirty="0" smtClean="0">
              <a:solidFill>
                <a:srgbClr val="C00000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753605" y="620688"/>
            <a:ext cx="7848872" cy="165617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lIns="144000" tIns="180000" rIns="144000" bIns="180000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l-BE" sz="3200" dirty="0" smtClean="0">
                <a:solidFill>
                  <a:schemeClr val="bg1"/>
                </a:solidFill>
              </a:rPr>
              <a:t>De Belgische vlassector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l-BE" sz="3200" dirty="0" smtClean="0">
                <a:solidFill>
                  <a:schemeClr val="bg1"/>
                </a:solidFill>
              </a:rPr>
              <a:t>Algemeen Belgisch Vlasverbond ( ABV )  </a:t>
            </a:r>
            <a:endParaRPr lang="nl-BE" sz="3200" dirty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044680"/>
            <a:ext cx="1545980" cy="81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8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1640" y="2420888"/>
            <a:ext cx="6840760" cy="2232248"/>
          </a:xfrm>
        </p:spPr>
        <p:txBody>
          <a:bodyPr>
            <a:normAutofit/>
          </a:bodyPr>
          <a:lstStyle/>
          <a:p>
            <a:pPr algn="l"/>
            <a:r>
              <a:rPr lang="nl-BE" sz="2400" b="1" dirty="0" smtClean="0">
                <a:solidFill>
                  <a:schemeClr val="accent2">
                    <a:lumMod val="50000"/>
                  </a:schemeClr>
                </a:solidFill>
              </a:rPr>
              <a:t>Textieltoepassingen ( garens/stoffen) :</a:t>
            </a:r>
          </a:p>
          <a:p>
            <a:pPr marL="342900" indent="-342900" algn="l">
              <a:buFontTx/>
              <a:buChar char="-"/>
            </a:pPr>
            <a:r>
              <a:rPr lang="nl-BE" sz="2400" b="1" dirty="0" smtClean="0">
                <a:solidFill>
                  <a:schemeClr val="accent2">
                    <a:lumMod val="50000"/>
                  </a:schemeClr>
                </a:solidFill>
              </a:rPr>
              <a:t>kledij</a:t>
            </a:r>
          </a:p>
          <a:p>
            <a:pPr marL="342900" indent="-342900" algn="l">
              <a:buFontTx/>
              <a:buChar char="-"/>
            </a:pPr>
            <a:r>
              <a:rPr lang="nl-BE" sz="2400" b="1" dirty="0" smtClean="0">
                <a:solidFill>
                  <a:schemeClr val="accent2">
                    <a:lumMod val="50000"/>
                  </a:schemeClr>
                </a:solidFill>
              </a:rPr>
              <a:t>meubelstoffen</a:t>
            </a:r>
          </a:p>
          <a:p>
            <a:pPr marL="342900" indent="-342900" algn="l">
              <a:buFontTx/>
              <a:buChar char="-"/>
            </a:pPr>
            <a:r>
              <a:rPr lang="nl-BE" sz="2400" b="1" dirty="0" smtClean="0">
                <a:solidFill>
                  <a:schemeClr val="accent2">
                    <a:lumMod val="50000"/>
                  </a:schemeClr>
                </a:solidFill>
              </a:rPr>
              <a:t>huishoudtextiel</a:t>
            </a:r>
          </a:p>
          <a:p>
            <a:pPr marL="342900" indent="-342900" algn="l">
              <a:buFontTx/>
              <a:buChar char="-"/>
            </a:pPr>
            <a:r>
              <a:rPr lang="nl-BE" sz="2400" b="1" dirty="0" smtClean="0">
                <a:solidFill>
                  <a:schemeClr val="accent2">
                    <a:lumMod val="50000"/>
                  </a:schemeClr>
                </a:solidFill>
              </a:rPr>
              <a:t>technische toepassingen ( stringen/touwen/…)                                                     </a:t>
            </a:r>
            <a:endParaRPr lang="nl-BE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endParaRPr lang="nl-BE" sz="2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753605" y="620689"/>
            <a:ext cx="7922851" cy="85595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lIns="144000" tIns="180000" rIns="144000" bIns="180000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l-BE" sz="3200" dirty="0" smtClean="0">
                <a:solidFill>
                  <a:schemeClr val="bg1"/>
                </a:solidFill>
              </a:rPr>
              <a:t>Een grote variatie aan “markt”- toepassingen </a:t>
            </a:r>
            <a:endParaRPr lang="nl-BE" sz="3200" dirty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082563"/>
            <a:ext cx="1473972" cy="775437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043608" y="1844826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smtClean="0">
                <a:solidFill>
                  <a:schemeClr val="accent2">
                    <a:lumMod val="50000"/>
                  </a:schemeClr>
                </a:solidFill>
              </a:rPr>
              <a:t>Lange vezels :</a:t>
            </a:r>
          </a:p>
          <a:p>
            <a:endParaRPr lang="nl-BE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nl-BE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331640" y="5085184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smtClean="0">
                <a:solidFill>
                  <a:schemeClr val="accent2">
                    <a:lumMod val="50000"/>
                  </a:schemeClr>
                </a:solidFill>
              </a:rPr>
              <a:t>Niet-textiel : </a:t>
            </a:r>
            <a:endParaRPr lang="nl-BE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nl-BE" sz="2400" b="1" dirty="0" smtClean="0">
                <a:solidFill>
                  <a:schemeClr val="accent2">
                    <a:lumMod val="50000"/>
                  </a:schemeClr>
                </a:solidFill>
              </a:rPr>
              <a:t>composiet – “prepregs”</a:t>
            </a:r>
          </a:p>
          <a:p>
            <a:pPr marL="342900" indent="-342900">
              <a:buFontTx/>
              <a:buChar char="-"/>
            </a:pPr>
            <a:r>
              <a:rPr lang="nl-BE" sz="2400" b="1" dirty="0" smtClean="0">
                <a:solidFill>
                  <a:schemeClr val="accent2">
                    <a:lumMod val="50000"/>
                  </a:schemeClr>
                </a:solidFill>
              </a:rPr>
              <a:t>versterking kunststoffen ( compounds )</a:t>
            </a:r>
            <a:r>
              <a:rPr lang="nl-BE" sz="2400" b="1" dirty="0" smtClean="0">
                <a:solidFill>
                  <a:srgbClr val="C00000"/>
                </a:solidFill>
              </a:rPr>
              <a:t>  </a:t>
            </a:r>
            <a:endParaRPr lang="nl-BE" sz="2400" b="1" dirty="0">
              <a:solidFill>
                <a:srgbClr val="C00000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6192" y="1634531"/>
            <a:ext cx="1269306" cy="191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4703318"/>
            <a:ext cx="1210612" cy="1083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kstvak 11"/>
          <p:cNvSpPr txBox="1"/>
          <p:nvPr/>
        </p:nvSpPr>
        <p:spPr>
          <a:xfrm>
            <a:off x="7524328" y="5374215"/>
            <a:ext cx="1473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Foto :</a:t>
            </a:r>
          </a:p>
          <a:p>
            <a:r>
              <a:rPr lang="nl-BE" dirty="0" smtClean="0"/>
              <a:t>Libeco/ Lineo </a:t>
            </a:r>
            <a:endParaRPr lang="nl-BE" dirty="0"/>
          </a:p>
        </p:txBody>
      </p:sp>
      <p:sp>
        <p:nvSpPr>
          <p:cNvPr id="13" name="Tekstvak 12"/>
          <p:cNvSpPr txBox="1"/>
          <p:nvPr/>
        </p:nvSpPr>
        <p:spPr>
          <a:xfrm>
            <a:off x="7812360" y="3537012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Foto : CELC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6679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1640" y="2420888"/>
            <a:ext cx="6840760" cy="1465122"/>
          </a:xfrm>
        </p:spPr>
        <p:txBody>
          <a:bodyPr>
            <a:normAutofit/>
          </a:bodyPr>
          <a:lstStyle/>
          <a:p>
            <a:pPr algn="l"/>
            <a:r>
              <a:rPr lang="nl-BE" sz="2400" b="1" dirty="0" smtClean="0">
                <a:solidFill>
                  <a:schemeClr val="accent2">
                    <a:lumMod val="50000"/>
                  </a:schemeClr>
                </a:solidFill>
              </a:rPr>
              <a:t>Textieltoepassingen ( garens /stoffen ) :</a:t>
            </a:r>
          </a:p>
          <a:p>
            <a:pPr marL="342900" indent="-342900" algn="l">
              <a:buFontTx/>
              <a:buChar char="-"/>
            </a:pPr>
            <a:r>
              <a:rPr lang="nl-BE" sz="2400" b="1" dirty="0" smtClean="0">
                <a:solidFill>
                  <a:schemeClr val="accent2">
                    <a:lumMod val="50000"/>
                  </a:schemeClr>
                </a:solidFill>
              </a:rPr>
              <a:t>cfr. lange vezeltoepassingen en gemengde garens                                                 </a:t>
            </a:r>
            <a:endParaRPr lang="nl-BE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endParaRPr lang="nl-BE" sz="2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753605" y="620689"/>
            <a:ext cx="7922851" cy="85595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lIns="144000" tIns="180000" rIns="144000" bIns="180000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l-BE" sz="3200" dirty="0" smtClean="0">
                <a:solidFill>
                  <a:schemeClr val="bg1"/>
                </a:solidFill>
              </a:rPr>
              <a:t>Een grote variatie aan “markt”- toepassingen </a:t>
            </a:r>
            <a:endParaRPr lang="nl-BE" sz="3200" dirty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082563"/>
            <a:ext cx="1473972" cy="775437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771874" y="1628800"/>
            <a:ext cx="4464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smtClean="0">
                <a:solidFill>
                  <a:schemeClr val="accent2">
                    <a:lumMod val="50000"/>
                  </a:schemeClr>
                </a:solidFill>
              </a:rPr>
              <a:t>Korte vezels :</a:t>
            </a:r>
          </a:p>
          <a:p>
            <a:endParaRPr lang="nl-BE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403648" y="3429000"/>
            <a:ext cx="7056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smtClean="0">
                <a:solidFill>
                  <a:schemeClr val="accent2">
                    <a:lumMod val="50000"/>
                  </a:schemeClr>
                </a:solidFill>
              </a:rPr>
              <a:t>Niet-textiel : </a:t>
            </a:r>
            <a:endParaRPr lang="nl-BE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nl-BE" sz="2400" b="1" dirty="0" smtClean="0">
                <a:solidFill>
                  <a:schemeClr val="accent2">
                    <a:lumMod val="50000"/>
                  </a:schemeClr>
                </a:solidFill>
              </a:rPr>
              <a:t>papier-industrie </a:t>
            </a:r>
          </a:p>
          <a:p>
            <a:pPr marL="342900" indent="-342900">
              <a:buFontTx/>
              <a:buChar char="-"/>
            </a:pPr>
            <a:r>
              <a:rPr lang="nl-BE" sz="2400" b="1" dirty="0" smtClean="0">
                <a:solidFill>
                  <a:schemeClr val="accent2">
                    <a:lumMod val="50000"/>
                  </a:schemeClr>
                </a:solidFill>
              </a:rPr>
              <a:t>isolatie-materialen </a:t>
            </a:r>
          </a:p>
          <a:p>
            <a:pPr marL="342900" indent="-342900">
              <a:buFontTx/>
              <a:buChar char="-"/>
            </a:pPr>
            <a:r>
              <a:rPr lang="nl-BE" sz="2400" b="1" dirty="0" smtClean="0">
                <a:solidFill>
                  <a:schemeClr val="accent2">
                    <a:lumMod val="50000"/>
                  </a:schemeClr>
                </a:solidFill>
              </a:rPr>
              <a:t>wagen-onderdelen / automotive </a:t>
            </a:r>
          </a:p>
          <a:p>
            <a:pPr marL="342900" indent="-342900">
              <a:buFontTx/>
              <a:buChar char="-"/>
            </a:pPr>
            <a:r>
              <a:rPr lang="nl-BE" sz="2400" b="1" dirty="0" smtClean="0">
                <a:solidFill>
                  <a:schemeClr val="accent2">
                    <a:lumMod val="50000"/>
                  </a:schemeClr>
                </a:solidFill>
              </a:rPr>
              <a:t>diverse   </a:t>
            </a:r>
            <a:endParaRPr lang="nl-BE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5564" y="3271188"/>
            <a:ext cx="259228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3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1640" y="2420888"/>
            <a:ext cx="6840760" cy="720080"/>
          </a:xfrm>
        </p:spPr>
        <p:txBody>
          <a:bodyPr>
            <a:normAutofit/>
          </a:bodyPr>
          <a:lstStyle/>
          <a:p>
            <a:pPr algn="l"/>
            <a:r>
              <a:rPr lang="nl-BE" sz="2400" b="1" dirty="0" smtClean="0">
                <a:solidFill>
                  <a:schemeClr val="accent2">
                    <a:lumMod val="50000"/>
                  </a:schemeClr>
                </a:solidFill>
              </a:rPr>
              <a:t>Zaaizaad :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753605" y="620689"/>
            <a:ext cx="7922851" cy="85595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lIns="144000" tIns="180000" rIns="144000" bIns="180000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l-BE" sz="3200" dirty="0" smtClean="0">
                <a:solidFill>
                  <a:schemeClr val="bg1"/>
                </a:solidFill>
              </a:rPr>
              <a:t>Een grote variatie aan “markt”- toepassingen </a:t>
            </a:r>
            <a:endParaRPr lang="nl-BE" sz="3200" dirty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082563"/>
            <a:ext cx="1473972" cy="775437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736188" y="1844824"/>
            <a:ext cx="4754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smtClean="0">
                <a:solidFill>
                  <a:schemeClr val="accent2">
                    <a:lumMod val="50000"/>
                  </a:schemeClr>
                </a:solidFill>
              </a:rPr>
              <a:t>Lijnzaad :</a:t>
            </a:r>
            <a:endParaRPr lang="nl-BE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331640" y="2996952"/>
            <a:ext cx="7128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smtClean="0">
                <a:solidFill>
                  <a:schemeClr val="accent2">
                    <a:lumMod val="75000"/>
                  </a:schemeClr>
                </a:solidFill>
              </a:rPr>
              <a:t>Andere toepassingen :</a:t>
            </a:r>
          </a:p>
          <a:p>
            <a:pPr marL="342900" indent="-342900">
              <a:buFontTx/>
              <a:buChar char="-"/>
            </a:pPr>
            <a:r>
              <a:rPr lang="nl-BE" sz="2400" b="1" dirty="0" smtClean="0">
                <a:solidFill>
                  <a:schemeClr val="accent2">
                    <a:lumMod val="75000"/>
                  </a:schemeClr>
                </a:solidFill>
              </a:rPr>
              <a:t>menselijke voeding </a:t>
            </a:r>
          </a:p>
          <a:p>
            <a:pPr marL="342900" indent="-342900">
              <a:buFontTx/>
              <a:buChar char="-"/>
            </a:pPr>
            <a:r>
              <a:rPr lang="nl-BE" sz="2400" b="1" dirty="0" smtClean="0">
                <a:solidFill>
                  <a:schemeClr val="accent2">
                    <a:lumMod val="75000"/>
                  </a:schemeClr>
                </a:solidFill>
              </a:rPr>
              <a:t>gezondheidszorg  </a:t>
            </a:r>
          </a:p>
          <a:p>
            <a:pPr marL="342900" indent="-342900">
              <a:buFontTx/>
              <a:buChar char="-"/>
            </a:pPr>
            <a:r>
              <a:rPr lang="nl-BE" sz="2400" b="1" dirty="0" smtClean="0">
                <a:solidFill>
                  <a:schemeClr val="accent2">
                    <a:lumMod val="75000"/>
                  </a:schemeClr>
                </a:solidFill>
              </a:rPr>
              <a:t>dierenvoeding </a:t>
            </a:r>
          </a:p>
          <a:p>
            <a:pPr marL="342900" indent="-342900">
              <a:buFontTx/>
              <a:buChar char="-"/>
            </a:pPr>
            <a:r>
              <a:rPr lang="nl-BE" sz="2400" b="1" dirty="0" smtClean="0">
                <a:solidFill>
                  <a:schemeClr val="accent2">
                    <a:lumMod val="75000"/>
                  </a:schemeClr>
                </a:solidFill>
              </a:rPr>
              <a:t>Industrieel gebruik ( olie) – verfindustrie , linoleum , inkten , zeepindustrie , …  </a:t>
            </a:r>
            <a:endParaRPr lang="nl-BE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2332930"/>
            <a:ext cx="2157413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57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753605" y="620689"/>
            <a:ext cx="7922851" cy="85595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lIns="144000" tIns="180000" rIns="144000" bIns="180000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l-BE" sz="3200" dirty="0" smtClean="0">
                <a:solidFill>
                  <a:schemeClr val="bg1"/>
                </a:solidFill>
              </a:rPr>
              <a:t>Een grote variatie aan “markt”- toepassingen </a:t>
            </a:r>
            <a:endParaRPr lang="nl-BE" sz="3200" dirty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082563"/>
            <a:ext cx="1473972" cy="775437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736188" y="1844824"/>
            <a:ext cx="4754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smtClean="0">
                <a:solidFill>
                  <a:schemeClr val="accent2">
                    <a:lumMod val="50000"/>
                  </a:schemeClr>
                </a:solidFill>
              </a:rPr>
              <a:t>Lemen : </a:t>
            </a:r>
            <a:endParaRPr lang="nl-BE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403648" y="2492896"/>
            <a:ext cx="7056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smtClean="0">
                <a:solidFill>
                  <a:schemeClr val="accent2">
                    <a:lumMod val="50000"/>
                  </a:schemeClr>
                </a:solidFill>
              </a:rPr>
              <a:t>toepassingen :</a:t>
            </a:r>
          </a:p>
          <a:p>
            <a:pPr marL="342900" indent="-342900">
              <a:buFontTx/>
              <a:buChar char="-"/>
            </a:pPr>
            <a:r>
              <a:rPr lang="nl-BE" sz="2400" b="1" dirty="0" smtClean="0">
                <a:solidFill>
                  <a:schemeClr val="accent2">
                    <a:lumMod val="50000"/>
                  </a:schemeClr>
                </a:solidFill>
              </a:rPr>
              <a:t>strooisel voor dierenstallen  </a:t>
            </a:r>
          </a:p>
          <a:p>
            <a:pPr marL="342900" indent="-342900">
              <a:buFontTx/>
              <a:buChar char="-"/>
            </a:pPr>
            <a:r>
              <a:rPr lang="nl-BE" sz="2400" b="1" dirty="0" smtClean="0">
                <a:solidFill>
                  <a:schemeClr val="accent2">
                    <a:lumMod val="50000"/>
                  </a:schemeClr>
                </a:solidFill>
              </a:rPr>
              <a:t>spaanderplaten   </a:t>
            </a:r>
          </a:p>
          <a:p>
            <a:pPr marL="342900" indent="-342900">
              <a:buFontTx/>
              <a:buChar char="-"/>
            </a:pPr>
            <a:r>
              <a:rPr lang="nl-BE" sz="2400" b="1" dirty="0" smtClean="0">
                <a:solidFill>
                  <a:schemeClr val="accent2">
                    <a:lumMod val="50000"/>
                  </a:schemeClr>
                </a:solidFill>
              </a:rPr>
              <a:t>bouwindustrie ( isolatie , pleisterwerk , … )</a:t>
            </a:r>
          </a:p>
          <a:p>
            <a:pPr marL="342900" indent="-342900">
              <a:buFontTx/>
              <a:buChar char="-"/>
            </a:pPr>
            <a:r>
              <a:rPr lang="nl-BE" sz="2400" b="1" dirty="0" smtClean="0">
                <a:solidFill>
                  <a:schemeClr val="accent2">
                    <a:lumMod val="50000"/>
                  </a:schemeClr>
                </a:solidFill>
              </a:rPr>
              <a:t>grond/bodem - bedekking en verbetering</a:t>
            </a:r>
          </a:p>
          <a:p>
            <a:pPr marL="342900" indent="-342900">
              <a:buFontTx/>
              <a:buChar char="-"/>
            </a:pPr>
            <a:r>
              <a:rPr lang="nl-BE" sz="2400" b="1" dirty="0" smtClean="0">
                <a:solidFill>
                  <a:schemeClr val="accent2">
                    <a:lumMod val="50000"/>
                  </a:schemeClr>
                </a:solidFill>
              </a:rPr>
              <a:t>andere/diverse  </a:t>
            </a:r>
            <a:endParaRPr lang="nl-BE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1757067"/>
            <a:ext cx="1925101" cy="1653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588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753605" y="620689"/>
            <a:ext cx="7922851" cy="134840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lIns="144000" tIns="180000" rIns="144000" bIns="180000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l-BE" sz="3200" dirty="0" smtClean="0">
                <a:solidFill>
                  <a:schemeClr val="bg1"/>
                </a:solidFill>
              </a:rPr>
              <a:t>2 “keurmerken”/labels van ketentransparantie en van kwaliteitsborging  . </a:t>
            </a:r>
            <a:endParaRPr lang="nl-BE" sz="3200" dirty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082563"/>
            <a:ext cx="1473972" cy="77543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05" y="2249414"/>
            <a:ext cx="7272808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1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753605" y="620689"/>
            <a:ext cx="7922851" cy="214862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lIns="144000" tIns="180000" rIns="144000" bIns="180000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l-BE" sz="3200" dirty="0" smtClean="0">
                <a:solidFill>
                  <a:schemeClr val="bg1"/>
                </a:solidFill>
              </a:rPr>
              <a:t>VLAS  “made in Europe”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l-BE" sz="3200" dirty="0" smtClean="0">
                <a:solidFill>
                  <a:schemeClr val="bg1"/>
                </a:solidFill>
              </a:rPr>
              <a:t>Een uitzonderlijk(e) basismateriaal (grondstof) voor een lokale “biobased” economie !</a:t>
            </a:r>
            <a:endParaRPr lang="nl-BE" sz="3200" dirty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082563"/>
            <a:ext cx="1473972" cy="775437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753605" y="3140968"/>
            <a:ext cx="79228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BE" sz="2400" b="1" dirty="0" smtClean="0">
                <a:solidFill>
                  <a:schemeClr val="accent2">
                    <a:lumMod val="50000"/>
                  </a:schemeClr>
                </a:solidFill>
              </a:rPr>
              <a:t>optimale groei omstandigheden ( “terroir” by excellence )</a:t>
            </a:r>
          </a:p>
          <a:p>
            <a:pPr marL="285750" indent="-285750">
              <a:buFontTx/>
              <a:buChar char="-"/>
            </a:pPr>
            <a:r>
              <a:rPr lang="nl-BE" sz="2400" b="1" dirty="0" smtClean="0">
                <a:solidFill>
                  <a:schemeClr val="accent2">
                    <a:lumMod val="50000"/>
                  </a:schemeClr>
                </a:solidFill>
              </a:rPr>
              <a:t>grondige know-how en ervaring </a:t>
            </a:r>
          </a:p>
          <a:p>
            <a:pPr marL="285750" indent="-285750">
              <a:buFontTx/>
              <a:buChar char="-"/>
            </a:pPr>
            <a:r>
              <a:rPr lang="nl-BE" sz="2400" b="1" dirty="0" smtClean="0">
                <a:solidFill>
                  <a:schemeClr val="accent2">
                    <a:lumMod val="50000"/>
                  </a:schemeClr>
                </a:solidFill>
              </a:rPr>
              <a:t>lokale sourcing en verwerking </a:t>
            </a:r>
          </a:p>
          <a:p>
            <a:pPr marL="285750" indent="-285750">
              <a:buFontTx/>
              <a:buChar char="-"/>
            </a:pPr>
            <a:r>
              <a:rPr lang="nl-BE" sz="2400" b="1" dirty="0" smtClean="0">
                <a:solidFill>
                  <a:schemeClr val="accent2">
                    <a:lumMod val="50000"/>
                  </a:schemeClr>
                </a:solidFill>
              </a:rPr>
              <a:t>hernieuwbare grondstof</a:t>
            </a:r>
          </a:p>
          <a:p>
            <a:pPr marL="285750" indent="-285750">
              <a:buFontTx/>
              <a:buChar char="-"/>
            </a:pPr>
            <a:r>
              <a:rPr lang="nl-BE" sz="2400" b="1" dirty="0" smtClean="0">
                <a:solidFill>
                  <a:schemeClr val="accent2">
                    <a:lumMod val="50000"/>
                  </a:schemeClr>
                </a:solidFill>
              </a:rPr>
              <a:t>ecologisch verantwoord </a:t>
            </a:r>
            <a:endParaRPr lang="nl-BE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778" y="3933436"/>
            <a:ext cx="2093590" cy="199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5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753605" y="620689"/>
            <a:ext cx="7922851" cy="134840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lIns="144000" tIns="180000" rIns="144000" bIns="180000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l-BE" sz="3200" dirty="0" smtClean="0">
                <a:solidFill>
                  <a:schemeClr val="bg1"/>
                </a:solidFill>
              </a:rPr>
              <a:t>Structuur en werking van het Algemeen Belgisch Vlasverbond ( ABV )</a:t>
            </a:r>
            <a:endParaRPr lang="nl-BE" sz="3200" dirty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230" y="5805265"/>
            <a:ext cx="2001070" cy="1052736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683569" y="1969090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smtClean="0">
                <a:solidFill>
                  <a:schemeClr val="accent2">
                    <a:lumMod val="50000"/>
                  </a:schemeClr>
                </a:solidFill>
              </a:rPr>
              <a:t>ABV ? </a:t>
            </a:r>
            <a:endParaRPr lang="nl-BE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323528" y="2348880"/>
            <a:ext cx="813690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 smtClean="0">
                <a:solidFill>
                  <a:schemeClr val="accent2">
                    <a:lumMod val="50000"/>
                  </a:schemeClr>
                </a:solidFill>
              </a:rPr>
              <a:t>Professionele federatie/associatie van/voor de vlastelers en de </a:t>
            </a:r>
            <a:r>
              <a:rPr lang="nl-BE" sz="2000" b="1" dirty="0" smtClean="0">
                <a:solidFill>
                  <a:schemeClr val="accent2">
                    <a:lumMod val="50000"/>
                  </a:schemeClr>
                </a:solidFill>
              </a:rPr>
              <a:t>vlasvezelverwerkers. Opgericht </a:t>
            </a:r>
            <a:r>
              <a:rPr lang="nl-BE" sz="2000" b="1" dirty="0" smtClean="0">
                <a:solidFill>
                  <a:schemeClr val="accent2">
                    <a:lumMod val="50000"/>
                  </a:schemeClr>
                </a:solidFill>
              </a:rPr>
              <a:t>in 1920 .</a:t>
            </a:r>
          </a:p>
          <a:p>
            <a:endParaRPr lang="nl-BE" sz="20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nl-BE" sz="2000" b="1" dirty="0" smtClean="0">
                <a:solidFill>
                  <a:schemeClr val="accent2">
                    <a:lumMod val="50000"/>
                  </a:schemeClr>
                </a:solidFill>
              </a:rPr>
              <a:t>Wil alle bedrijven (partijen) verenigen welke een belang hebben in het telen , verwerken en commercialiseren van strovlas en van hieruit direct afgeleide producten  ( gezwingelde lange vezels , korte vezels , lemen , …)  </a:t>
            </a:r>
          </a:p>
          <a:p>
            <a:endParaRPr lang="nl-BE" sz="20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nl-BE" sz="2000" b="1" dirty="0" smtClean="0">
                <a:solidFill>
                  <a:schemeClr val="accent2">
                    <a:lumMod val="50000"/>
                  </a:schemeClr>
                </a:solidFill>
              </a:rPr>
              <a:t>Ongeveer 90-tal leden :</a:t>
            </a:r>
          </a:p>
          <a:p>
            <a:pPr marL="285750" indent="-285750">
              <a:buFontTx/>
              <a:buChar char="-"/>
            </a:pPr>
            <a:r>
              <a:rPr lang="nl-BE" sz="2000" b="1" dirty="0" smtClean="0">
                <a:solidFill>
                  <a:schemeClr val="accent2">
                    <a:lumMod val="50000"/>
                  </a:schemeClr>
                </a:solidFill>
              </a:rPr>
              <a:t>45-tal vlaszwingelbedrijven </a:t>
            </a:r>
          </a:p>
          <a:p>
            <a:pPr marL="285750" indent="-285750">
              <a:buFontTx/>
              <a:buChar char="-"/>
            </a:pPr>
            <a:r>
              <a:rPr lang="nl-BE" sz="2000" b="1" dirty="0" smtClean="0">
                <a:solidFill>
                  <a:schemeClr val="accent2">
                    <a:lumMod val="50000"/>
                  </a:schemeClr>
                </a:solidFill>
              </a:rPr>
              <a:t>10-tal verdere verwerkers van korte vezels </a:t>
            </a:r>
          </a:p>
          <a:p>
            <a:pPr marL="285750" indent="-285750">
              <a:buFontTx/>
              <a:buChar char="-"/>
            </a:pPr>
            <a:r>
              <a:rPr lang="nl-BE" sz="2000" b="1" dirty="0" smtClean="0">
                <a:solidFill>
                  <a:schemeClr val="accent2">
                    <a:lumMod val="50000"/>
                  </a:schemeClr>
                </a:solidFill>
              </a:rPr>
              <a:t>traders ( lijnzaad , vezels , …)</a:t>
            </a:r>
          </a:p>
          <a:p>
            <a:pPr marL="285750" indent="-285750">
              <a:buFontTx/>
              <a:buChar char="-"/>
            </a:pPr>
            <a:r>
              <a:rPr lang="nl-BE" sz="2000" b="1" dirty="0" smtClean="0">
                <a:solidFill>
                  <a:schemeClr val="accent2">
                    <a:lumMod val="50000"/>
                  </a:schemeClr>
                </a:solidFill>
              </a:rPr>
              <a:t>gerelateerde bedrijven – machinebouwers e.a. </a:t>
            </a:r>
          </a:p>
          <a:p>
            <a:pPr marL="285750" indent="-285750">
              <a:buFontTx/>
              <a:buChar char="-"/>
            </a:pP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2607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753605" y="620689"/>
            <a:ext cx="7922851" cy="134840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lIns="144000" tIns="180000" rIns="144000" bIns="180000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l-BE" sz="3200" dirty="0" smtClean="0">
                <a:solidFill>
                  <a:schemeClr val="bg1"/>
                </a:solidFill>
              </a:rPr>
              <a:t>Structuur en werking van het Algemeen Belgisch Vlasverbond ( ABV )</a:t>
            </a:r>
            <a:endParaRPr lang="nl-BE" sz="3200" dirty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230" y="5805265"/>
            <a:ext cx="2001070" cy="1052736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753605" y="2348880"/>
            <a:ext cx="3602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smtClean="0">
                <a:solidFill>
                  <a:schemeClr val="accent2">
                    <a:lumMod val="50000"/>
                  </a:schemeClr>
                </a:solidFill>
              </a:rPr>
              <a:t>ABV – stem van de sector  </a:t>
            </a:r>
            <a:endParaRPr lang="nl-BE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753605" y="3068960"/>
            <a:ext cx="792285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BE" sz="2400" b="1" dirty="0" smtClean="0">
                <a:solidFill>
                  <a:schemeClr val="accent2">
                    <a:lumMod val="50000"/>
                  </a:schemeClr>
                </a:solidFill>
              </a:rPr>
              <a:t>informeren</a:t>
            </a:r>
          </a:p>
          <a:p>
            <a:pPr marL="285750" indent="-285750">
              <a:buFontTx/>
              <a:buChar char="-"/>
            </a:pPr>
            <a:r>
              <a:rPr lang="nl-BE" sz="2400" b="1" dirty="0" smtClean="0">
                <a:solidFill>
                  <a:schemeClr val="accent2">
                    <a:lumMod val="50000"/>
                  </a:schemeClr>
                </a:solidFill>
              </a:rPr>
              <a:t>vertegenwoordigen </a:t>
            </a:r>
          </a:p>
          <a:p>
            <a:pPr marL="285750" indent="-285750">
              <a:buFontTx/>
              <a:buChar char="-"/>
            </a:pPr>
            <a:r>
              <a:rPr lang="nl-BE" sz="2400" b="1" dirty="0" smtClean="0">
                <a:solidFill>
                  <a:schemeClr val="accent2">
                    <a:lumMod val="50000"/>
                  </a:schemeClr>
                </a:solidFill>
              </a:rPr>
              <a:t>samenbrengen ( collectieve belangenverdediging )</a:t>
            </a:r>
          </a:p>
          <a:p>
            <a:pPr marL="285750" indent="-285750">
              <a:buFontTx/>
              <a:buChar char="-"/>
            </a:pPr>
            <a:r>
              <a:rPr lang="nl-BE" sz="2400" b="1" dirty="0" smtClean="0">
                <a:solidFill>
                  <a:schemeClr val="accent2">
                    <a:lumMod val="50000"/>
                  </a:schemeClr>
                </a:solidFill>
              </a:rPr>
              <a:t>promoten</a:t>
            </a:r>
          </a:p>
          <a:p>
            <a:pPr marL="285750" indent="-285750">
              <a:buFontTx/>
              <a:buChar char="-"/>
            </a:pPr>
            <a:r>
              <a:rPr lang="nl-BE" sz="2400" b="1" dirty="0" smtClean="0">
                <a:solidFill>
                  <a:schemeClr val="accent2">
                    <a:lumMod val="50000"/>
                  </a:schemeClr>
                </a:solidFill>
              </a:rPr>
              <a:t>innoveren  </a:t>
            </a:r>
          </a:p>
          <a:p>
            <a:pPr marL="285750" indent="-285750">
              <a:buFontTx/>
              <a:buChar char="-"/>
            </a:pPr>
            <a:endParaRPr lang="nl-BE" dirty="0"/>
          </a:p>
        </p:txBody>
      </p:sp>
      <p:sp>
        <p:nvSpPr>
          <p:cNvPr id="2" name="Tekstvak 1"/>
          <p:cNvSpPr txBox="1"/>
          <p:nvPr/>
        </p:nvSpPr>
        <p:spPr>
          <a:xfrm>
            <a:off x="753605" y="5284951"/>
            <a:ext cx="65546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u="sng" dirty="0" smtClean="0">
                <a:solidFill>
                  <a:schemeClr val="accent2">
                    <a:lumMod val="50000"/>
                  </a:schemeClr>
                </a:solidFill>
              </a:rPr>
              <a:t>Einddoel :</a:t>
            </a:r>
          </a:p>
          <a:p>
            <a:r>
              <a:rPr lang="nl-BE" sz="2400" b="1" dirty="0" smtClean="0">
                <a:solidFill>
                  <a:schemeClr val="accent2">
                    <a:lumMod val="50000"/>
                  </a:schemeClr>
                </a:solidFill>
              </a:rPr>
              <a:t>Een levensvatbare en rendabele vlasgerelateerde activiteit in België te houden , op langere termijn .</a:t>
            </a:r>
            <a:endParaRPr lang="nl-BE" sz="24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nl-BE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23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753605" y="620689"/>
            <a:ext cx="7922851" cy="134840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lIns="144000" tIns="180000" rIns="144000" bIns="180000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l-BE" sz="3200" dirty="0" smtClean="0">
                <a:solidFill>
                  <a:schemeClr val="bg1"/>
                </a:solidFill>
              </a:rPr>
              <a:t>Structuur en werking van het Algemeen Belgisch Vlasverbond ( ABV )</a:t>
            </a:r>
            <a:endParaRPr lang="nl-BE" sz="3200" dirty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852" y="6021287"/>
            <a:ext cx="1590447" cy="836713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753605" y="2348880"/>
            <a:ext cx="3602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smtClean="0">
                <a:solidFill>
                  <a:schemeClr val="accent2">
                    <a:lumMod val="50000"/>
                  </a:schemeClr>
                </a:solidFill>
              </a:rPr>
              <a:t>Structuur ABV  </a:t>
            </a:r>
            <a:endParaRPr lang="nl-BE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3671900" y="2348881"/>
            <a:ext cx="1584176" cy="97163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Leden</a:t>
            </a:r>
            <a:endParaRPr lang="nl-BE" dirty="0"/>
          </a:p>
        </p:txBody>
      </p:sp>
      <p:sp>
        <p:nvSpPr>
          <p:cNvPr id="8" name="Rechthoek 7"/>
          <p:cNvSpPr/>
          <p:nvPr/>
        </p:nvSpPr>
        <p:spPr>
          <a:xfrm>
            <a:off x="2879812" y="3485837"/>
            <a:ext cx="3168352" cy="86409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Werk(stuur)groepen (10-tal) </a:t>
            </a:r>
            <a:endParaRPr lang="nl-BE" dirty="0"/>
          </a:p>
        </p:txBody>
      </p:sp>
      <p:sp>
        <p:nvSpPr>
          <p:cNvPr id="9" name="Rechthoek 8"/>
          <p:cNvSpPr/>
          <p:nvPr/>
        </p:nvSpPr>
        <p:spPr>
          <a:xfrm>
            <a:off x="3095836" y="4577075"/>
            <a:ext cx="2736304" cy="129614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Raad van Bestuur </a:t>
            </a:r>
            <a:endParaRPr lang="nl-BE" dirty="0"/>
          </a:p>
        </p:txBody>
      </p:sp>
      <p:sp>
        <p:nvSpPr>
          <p:cNvPr id="10" name="Rechthoek 9"/>
          <p:cNvSpPr/>
          <p:nvPr/>
        </p:nvSpPr>
        <p:spPr>
          <a:xfrm>
            <a:off x="3095836" y="6021287"/>
            <a:ext cx="2736304" cy="72008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Algemene vergadering </a:t>
            </a:r>
            <a:endParaRPr lang="nl-BE" dirty="0"/>
          </a:p>
        </p:txBody>
      </p:sp>
      <p:sp>
        <p:nvSpPr>
          <p:cNvPr id="11" name="Rechthoek 10"/>
          <p:cNvSpPr/>
          <p:nvPr/>
        </p:nvSpPr>
        <p:spPr>
          <a:xfrm>
            <a:off x="683568" y="4651109"/>
            <a:ext cx="2160240" cy="11480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Dagelijks bestuur </a:t>
            </a:r>
            <a:endParaRPr lang="nl-BE" dirty="0"/>
          </a:p>
        </p:txBody>
      </p:sp>
      <p:sp>
        <p:nvSpPr>
          <p:cNvPr id="12" name="Rechthoek 11"/>
          <p:cNvSpPr/>
          <p:nvPr/>
        </p:nvSpPr>
        <p:spPr>
          <a:xfrm>
            <a:off x="6012160" y="4651109"/>
            <a:ext cx="2376264" cy="11480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ABV-bureau :</a:t>
            </a:r>
          </a:p>
          <a:p>
            <a:pPr algn="ctr"/>
            <a:r>
              <a:rPr lang="nl-BE" dirty="0" smtClean="0"/>
              <a:t>Directeur &amp; staff </a:t>
            </a:r>
            <a:endParaRPr lang="nl-BE" dirty="0"/>
          </a:p>
        </p:txBody>
      </p:sp>
      <p:sp>
        <p:nvSpPr>
          <p:cNvPr id="16" name="PIJL-OMHOOG en -OMLAAG 15"/>
          <p:cNvSpPr/>
          <p:nvPr/>
        </p:nvSpPr>
        <p:spPr>
          <a:xfrm>
            <a:off x="4246978" y="3067502"/>
            <a:ext cx="468052" cy="54053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PIJL-LINKS en -RECHTS 16"/>
          <p:cNvSpPr/>
          <p:nvPr/>
        </p:nvSpPr>
        <p:spPr>
          <a:xfrm>
            <a:off x="5448196" y="5025225"/>
            <a:ext cx="767888" cy="50193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PIJL-OMHOOG en -OMLAAG 18"/>
          <p:cNvSpPr/>
          <p:nvPr/>
        </p:nvSpPr>
        <p:spPr>
          <a:xfrm>
            <a:off x="4229962" y="4182479"/>
            <a:ext cx="468052" cy="67529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PIJL-LINKS en -RECHTS 19"/>
          <p:cNvSpPr/>
          <p:nvPr/>
        </p:nvSpPr>
        <p:spPr>
          <a:xfrm>
            <a:off x="2682768" y="5025225"/>
            <a:ext cx="809112" cy="46733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" name="PIJL-OMHOOG 20"/>
          <p:cNvSpPr/>
          <p:nvPr/>
        </p:nvSpPr>
        <p:spPr>
          <a:xfrm>
            <a:off x="4194002" y="5572145"/>
            <a:ext cx="451036" cy="58907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753605" y="620689"/>
            <a:ext cx="7922851" cy="85595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lIns="144000" tIns="180000" rIns="144000" bIns="180000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l-BE" sz="3200" dirty="0" smtClean="0">
                <a:solidFill>
                  <a:schemeClr val="bg1"/>
                </a:solidFill>
              </a:rPr>
              <a:t>Méér weten over “vlas” of over ABV ?</a:t>
            </a:r>
            <a:endParaRPr lang="nl-BE" sz="3200" dirty="0">
              <a:solidFill>
                <a:schemeClr val="bg1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501245"/>
            <a:ext cx="4998720" cy="280416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753605" y="4305405"/>
            <a:ext cx="79228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Algemeen Belgisch Vlasverbond vzw</a:t>
            </a:r>
          </a:p>
          <a:p>
            <a:r>
              <a:rPr lang="nl-BE" dirty="0" smtClean="0"/>
              <a:t>Handelskaai 3/011</a:t>
            </a:r>
          </a:p>
          <a:p>
            <a:r>
              <a:rPr lang="nl-BE" dirty="0" smtClean="0"/>
              <a:t>8500 Kortrijk</a:t>
            </a:r>
          </a:p>
          <a:p>
            <a:r>
              <a:rPr lang="nl-BE" dirty="0" smtClean="0"/>
              <a:t>België </a:t>
            </a:r>
          </a:p>
          <a:p>
            <a:r>
              <a:rPr lang="nl-BE" dirty="0" smtClean="0"/>
              <a:t>Tel . +32 56 23 06 10</a:t>
            </a:r>
          </a:p>
          <a:p>
            <a:r>
              <a:rPr lang="nl-BE" dirty="0" smtClean="0"/>
              <a:t>E-mail : </a:t>
            </a:r>
            <a:r>
              <a:rPr lang="nl-BE" dirty="0" smtClean="0">
                <a:hlinkClick r:id="rId3"/>
              </a:rPr>
              <a:t>info@vlasverbond.be</a:t>
            </a:r>
            <a:r>
              <a:rPr lang="nl-BE" dirty="0" smtClean="0"/>
              <a:t> </a:t>
            </a:r>
          </a:p>
          <a:p>
            <a:r>
              <a:rPr lang="nl-BE" dirty="0" smtClean="0"/>
              <a:t>E-mail : </a:t>
            </a:r>
            <a:r>
              <a:rPr lang="nl-BE" dirty="0" smtClean="0">
                <a:hlinkClick r:id="rId4"/>
              </a:rPr>
              <a:t>jan.sijnave@vlasverbond.be</a:t>
            </a:r>
            <a:endParaRPr lang="nl-BE" dirty="0" smtClean="0"/>
          </a:p>
          <a:p>
            <a:r>
              <a:rPr lang="nl-BE" dirty="0" smtClean="0"/>
              <a:t> 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9633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05846" y="2996952"/>
            <a:ext cx="6336704" cy="2592288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FontTx/>
              <a:buChar char="-"/>
            </a:pPr>
            <a:r>
              <a:rPr lang="nl-BE" sz="2400" b="1" u="sng" dirty="0" smtClean="0">
                <a:solidFill>
                  <a:schemeClr val="accent2">
                    <a:lumMod val="50000"/>
                  </a:schemeClr>
                </a:solidFill>
              </a:rPr>
              <a:t>Vlas-areaal</a:t>
            </a:r>
            <a:r>
              <a:rPr lang="nl-BE" sz="2400" b="1" dirty="0" smtClean="0">
                <a:solidFill>
                  <a:schemeClr val="accent2">
                    <a:lumMod val="50000"/>
                  </a:schemeClr>
                </a:solidFill>
              </a:rPr>
              <a:t> : 10.000 à 15.000 ha                                                            2014 : 10.000 ha </a:t>
            </a:r>
          </a:p>
          <a:p>
            <a:pPr marL="342900" indent="-342900" algn="l">
              <a:buFontTx/>
              <a:buChar char="-"/>
            </a:pPr>
            <a:endParaRPr lang="nl-BE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nl-BE" sz="2400" b="1" u="sng" dirty="0" smtClean="0">
                <a:solidFill>
                  <a:schemeClr val="accent2">
                    <a:lumMod val="50000"/>
                  </a:schemeClr>
                </a:solidFill>
              </a:rPr>
              <a:t>Situering</a:t>
            </a:r>
            <a:r>
              <a:rPr lang="nl-BE" sz="2400" b="1" dirty="0" smtClean="0">
                <a:solidFill>
                  <a:schemeClr val="accent2">
                    <a:lumMod val="50000"/>
                  </a:schemeClr>
                </a:solidFill>
              </a:rPr>
              <a:t> :                                                                                               1/3 Vlaanderen                                                                                              2/3 Wallonië</a:t>
            </a:r>
          </a:p>
          <a:p>
            <a:pPr marL="342900" indent="-342900" algn="l">
              <a:buFontTx/>
              <a:buChar char="-"/>
            </a:pPr>
            <a:endParaRPr lang="nl-BE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nl-BE" sz="2400" b="1" dirty="0" smtClean="0">
                <a:solidFill>
                  <a:schemeClr val="accent2">
                    <a:lumMod val="50000"/>
                  </a:schemeClr>
                </a:solidFill>
              </a:rPr>
              <a:t>Aantal betrokken landbouwbedrijven : 700  </a:t>
            </a:r>
          </a:p>
          <a:p>
            <a:pPr algn="l"/>
            <a:endParaRPr lang="nl-BE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endParaRPr lang="nl-BE" sz="20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753605" y="620689"/>
            <a:ext cx="7274779" cy="134840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lIns="144000" tIns="180000" rIns="144000" bIns="180000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l-BE" sz="3200" dirty="0" smtClean="0">
                <a:solidFill>
                  <a:schemeClr val="bg1"/>
                </a:solidFill>
              </a:rPr>
              <a:t>Het economische belang van de vlassector in België . </a:t>
            </a:r>
            <a:endParaRPr lang="nl-BE" sz="3200" dirty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120445"/>
            <a:ext cx="1401964" cy="737555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971600" y="2420888"/>
            <a:ext cx="2791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smtClean="0">
                <a:solidFill>
                  <a:schemeClr val="accent2">
                    <a:lumMod val="50000"/>
                  </a:schemeClr>
                </a:solidFill>
              </a:rPr>
              <a:t>1) Uitzaai en areaal :</a:t>
            </a:r>
            <a:endParaRPr lang="nl-BE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4017" y="2276872"/>
            <a:ext cx="2841246" cy="2129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579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05846" y="2996952"/>
            <a:ext cx="6970610" cy="3384376"/>
          </a:xfrm>
        </p:spPr>
        <p:txBody>
          <a:bodyPr>
            <a:normAutofit/>
          </a:bodyPr>
          <a:lstStyle/>
          <a:p>
            <a:pPr marL="342900" indent="-342900" algn="l">
              <a:buFontTx/>
              <a:buChar char="-"/>
            </a:pPr>
            <a:r>
              <a:rPr lang="nl-BE" sz="2400" b="1" dirty="0" smtClean="0">
                <a:solidFill>
                  <a:schemeClr val="accent2">
                    <a:lumMod val="50000"/>
                  </a:schemeClr>
                </a:solidFill>
              </a:rPr>
              <a:t>Aantal eerste verwerkings(zwingel)bedrijven : 45</a:t>
            </a:r>
          </a:p>
          <a:p>
            <a:pPr marL="342900" indent="-342900" algn="l">
              <a:buFontTx/>
              <a:buChar char="-"/>
            </a:pPr>
            <a:r>
              <a:rPr lang="nl-BE" sz="2400" b="1" dirty="0" smtClean="0">
                <a:solidFill>
                  <a:schemeClr val="accent2">
                    <a:lumMod val="50000"/>
                  </a:schemeClr>
                </a:solidFill>
              </a:rPr>
              <a:t>Verwerkt oppervlak : 13.000 ha ( ongeveer 90.000 ton strovlas )</a:t>
            </a:r>
          </a:p>
          <a:p>
            <a:pPr marL="342900" indent="-342900" algn="l">
              <a:buFontTx/>
              <a:buChar char="-"/>
            </a:pPr>
            <a:r>
              <a:rPr lang="nl-BE" sz="2400" b="1" dirty="0" smtClean="0">
                <a:solidFill>
                  <a:schemeClr val="accent2">
                    <a:lumMod val="50000"/>
                  </a:schemeClr>
                </a:solidFill>
              </a:rPr>
              <a:t>Origines van het strovlas :                                            België 10.000 ha                                                Frankrijk 2.500 ha                                                       Nederland 500 ha                                                                                  </a:t>
            </a:r>
          </a:p>
          <a:p>
            <a:pPr marL="342900" indent="-342900" algn="l">
              <a:buFontTx/>
              <a:buChar char="-"/>
            </a:pPr>
            <a:endParaRPr lang="nl-BE" sz="2400" b="1" dirty="0" smtClean="0">
              <a:solidFill>
                <a:srgbClr val="C00000"/>
              </a:solidFill>
            </a:endParaRPr>
          </a:p>
          <a:p>
            <a:pPr algn="l"/>
            <a:endParaRPr lang="nl-BE" sz="2000" b="1" dirty="0" smtClean="0">
              <a:solidFill>
                <a:srgbClr val="C00000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753605" y="620689"/>
            <a:ext cx="7274779" cy="134840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lIns="144000" tIns="180000" rIns="144000" bIns="180000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l-BE" sz="3200" dirty="0" smtClean="0">
                <a:solidFill>
                  <a:schemeClr val="bg1"/>
                </a:solidFill>
              </a:rPr>
              <a:t>Het economische belang van de vlassector in België . </a:t>
            </a:r>
            <a:endParaRPr lang="nl-BE" sz="3200" dirty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082563"/>
            <a:ext cx="1473972" cy="775437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971600" y="2420888"/>
            <a:ext cx="3579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smtClean="0">
                <a:solidFill>
                  <a:schemeClr val="accent2">
                    <a:lumMod val="50000"/>
                  </a:schemeClr>
                </a:solidFill>
              </a:rPr>
              <a:t>2) Vlasvezelproductie – 1  :</a:t>
            </a:r>
            <a:endParaRPr lang="nl-BE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4029006"/>
            <a:ext cx="1935387" cy="1292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911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05846" y="2996952"/>
            <a:ext cx="6970610" cy="3384376"/>
          </a:xfrm>
        </p:spPr>
        <p:txBody>
          <a:bodyPr>
            <a:normAutofit/>
          </a:bodyPr>
          <a:lstStyle/>
          <a:p>
            <a:pPr marL="342900" indent="-342900" algn="l">
              <a:buFontTx/>
              <a:buChar char="-"/>
            </a:pPr>
            <a:r>
              <a:rPr lang="nl-BE" sz="2400" b="1" dirty="0" smtClean="0">
                <a:solidFill>
                  <a:schemeClr val="accent2">
                    <a:lumMod val="50000"/>
                  </a:schemeClr>
                </a:solidFill>
              </a:rPr>
              <a:t>Output van vlasvezel en bijproducten ( Ton/jaar ) :   gezwingeld vlas ( lange vezel ) : 20.000                       korte vezel ( klodden ) : 10.000                                   lijnzaad : 9.000                                                                    lemen : 42.000 </a:t>
            </a:r>
          </a:p>
          <a:p>
            <a:pPr marL="342900" indent="-342900" algn="l">
              <a:buFontTx/>
              <a:buChar char="-"/>
            </a:pPr>
            <a:endParaRPr lang="nl-BE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nl-BE" sz="2400" b="1" u="sng" dirty="0" smtClean="0">
                <a:solidFill>
                  <a:schemeClr val="accent2">
                    <a:lumMod val="50000"/>
                  </a:schemeClr>
                </a:solidFill>
              </a:rPr>
              <a:t>Frankrijk + België + Nederland </a:t>
            </a:r>
            <a:r>
              <a:rPr lang="nl-BE" sz="2400" b="1" dirty="0" smtClean="0">
                <a:solidFill>
                  <a:schemeClr val="accent2">
                    <a:lumMod val="50000"/>
                  </a:schemeClr>
                </a:solidFill>
              </a:rPr>
              <a:t>= 85% à 90% van de wereldwijde vlasvezelproductie </a:t>
            </a:r>
          </a:p>
          <a:p>
            <a:pPr marL="342900" indent="-342900" algn="l">
              <a:buFontTx/>
              <a:buChar char="-"/>
            </a:pPr>
            <a:endParaRPr lang="nl-BE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endParaRPr lang="nl-BE" sz="20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753605" y="620689"/>
            <a:ext cx="7274779" cy="134840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lIns="144000" tIns="180000" rIns="144000" bIns="180000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l-BE" sz="3200" dirty="0" smtClean="0">
                <a:solidFill>
                  <a:schemeClr val="bg1"/>
                </a:solidFill>
              </a:rPr>
              <a:t>Het economische belang van de vlassector in België . </a:t>
            </a:r>
            <a:endParaRPr lang="nl-BE" sz="3200" dirty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082563"/>
            <a:ext cx="1473972" cy="775437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971600" y="2420888"/>
            <a:ext cx="3579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smtClean="0">
                <a:solidFill>
                  <a:schemeClr val="accent2">
                    <a:lumMod val="50000"/>
                  </a:schemeClr>
                </a:solidFill>
              </a:rPr>
              <a:t>2) Vlasvezelproductie – 2  :</a:t>
            </a:r>
            <a:endParaRPr lang="nl-BE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05846" y="2882553"/>
            <a:ext cx="6970610" cy="3498775"/>
          </a:xfrm>
        </p:spPr>
        <p:txBody>
          <a:bodyPr>
            <a:normAutofit/>
          </a:bodyPr>
          <a:lstStyle/>
          <a:p>
            <a:pPr marL="342900" indent="-342900" algn="l">
              <a:buFontTx/>
              <a:buChar char="-"/>
            </a:pPr>
            <a:r>
              <a:rPr lang="nl-BE" sz="1600" b="1" dirty="0" smtClean="0">
                <a:solidFill>
                  <a:schemeClr val="accent2">
                    <a:lumMod val="50000"/>
                  </a:schemeClr>
                </a:solidFill>
              </a:rPr>
              <a:t>volume :  156.902 ton </a:t>
            </a:r>
          </a:p>
          <a:p>
            <a:pPr marL="342900" indent="-342900" algn="l">
              <a:buFontTx/>
              <a:buChar char="-"/>
            </a:pPr>
            <a:r>
              <a:rPr lang="nl-BE" sz="1600" b="1" dirty="0" smtClean="0">
                <a:solidFill>
                  <a:schemeClr val="accent2">
                    <a:lumMod val="50000"/>
                  </a:schemeClr>
                </a:solidFill>
              </a:rPr>
              <a:t>waarde :  176,3 mio Euro  </a:t>
            </a:r>
          </a:p>
          <a:p>
            <a:pPr marL="342900" indent="-342900" algn="l">
              <a:buFontTx/>
              <a:buChar char="-"/>
            </a:pPr>
            <a:r>
              <a:rPr lang="nl-BE" sz="1600" b="1" dirty="0" smtClean="0">
                <a:solidFill>
                  <a:schemeClr val="accent2">
                    <a:lumMod val="50000"/>
                  </a:schemeClr>
                </a:solidFill>
              </a:rPr>
              <a:t>overschot handelsbalans : 89,6 mio Euro</a:t>
            </a:r>
          </a:p>
          <a:p>
            <a:pPr marL="342900" indent="-342900" algn="l">
              <a:buFontTx/>
              <a:buChar char="-"/>
            </a:pPr>
            <a:r>
              <a:rPr lang="nl-BE" sz="1600" b="1" dirty="0" smtClean="0">
                <a:solidFill>
                  <a:schemeClr val="accent2">
                    <a:lumMod val="50000"/>
                  </a:schemeClr>
                </a:solidFill>
              </a:rPr>
              <a:t>Evolutie van het handelsbalans overschot  : </a:t>
            </a:r>
          </a:p>
          <a:p>
            <a:pPr marL="342900" indent="-342900" algn="l">
              <a:buFontTx/>
              <a:buChar char="-"/>
            </a:pPr>
            <a:endParaRPr lang="nl-BE" sz="1600" b="1" dirty="0" smtClean="0">
              <a:solidFill>
                <a:srgbClr val="C00000"/>
              </a:solidFill>
            </a:endParaRPr>
          </a:p>
          <a:p>
            <a:pPr algn="l"/>
            <a:endParaRPr lang="nl-BE" sz="1600" b="1" dirty="0" smtClean="0">
              <a:solidFill>
                <a:srgbClr val="C00000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753605" y="620689"/>
            <a:ext cx="7274779" cy="134840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lIns="144000" tIns="180000" rIns="144000" bIns="180000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l-BE" sz="3200" dirty="0" smtClean="0">
                <a:solidFill>
                  <a:schemeClr val="bg1"/>
                </a:solidFill>
              </a:rPr>
              <a:t>Het economische belang van de vlassector in België . </a:t>
            </a:r>
            <a:endParaRPr lang="nl-BE" sz="3200" dirty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082563"/>
            <a:ext cx="1473972" cy="775437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971600" y="2420888"/>
            <a:ext cx="556646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BE" sz="2400" b="1" dirty="0" smtClean="0">
                <a:solidFill>
                  <a:schemeClr val="accent2">
                    <a:lumMod val="50000"/>
                  </a:schemeClr>
                </a:solidFill>
              </a:rPr>
              <a:t>3) Belgische export van vlasvezels ( 2014 )</a:t>
            </a:r>
            <a:endParaRPr lang="nl-BE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79" y="4149080"/>
            <a:ext cx="469582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7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05846" y="2882553"/>
            <a:ext cx="6970610" cy="3498775"/>
          </a:xfrm>
        </p:spPr>
        <p:txBody>
          <a:bodyPr>
            <a:normAutofit/>
          </a:bodyPr>
          <a:lstStyle/>
          <a:p>
            <a:pPr marL="342900" indent="-342900" algn="l">
              <a:buFontTx/>
              <a:buChar char="-"/>
            </a:pPr>
            <a:r>
              <a:rPr lang="nl-BE" sz="1800" b="1" dirty="0" smtClean="0">
                <a:solidFill>
                  <a:schemeClr val="accent2">
                    <a:lumMod val="50000"/>
                  </a:schemeClr>
                </a:solidFill>
              </a:rPr>
              <a:t>In Vlaanderen zijn circa 2.000 personen betrokken bij de teelt , de vezelproductie , de handel , de spinnerij , de weverij en de verdeling van de linnen weefsels .</a:t>
            </a:r>
          </a:p>
          <a:p>
            <a:pPr marL="342900" indent="-342900" algn="l">
              <a:buFontTx/>
              <a:buChar char="-"/>
            </a:pPr>
            <a:r>
              <a:rPr lang="nl-BE" sz="1800" b="1" dirty="0" smtClean="0">
                <a:solidFill>
                  <a:schemeClr val="accent2">
                    <a:lumMod val="50000"/>
                  </a:schemeClr>
                </a:solidFill>
              </a:rPr>
              <a:t>Als we ook rekening houden met de bedrijven en de personen die onrechtstreeks verbonden zijn met de vlasindustrie ( zoals de constructeurs van oogst -en verwerkingsmachines , de handelaars , de verwerkers van (zaai)lijnzaad , en dergelijke dan komen we tot een totale tewerkstelling in de (vlas)waardeketen van ongeveer 3.000 arbeidsplaatsen .</a:t>
            </a:r>
          </a:p>
          <a:p>
            <a:pPr marL="342900" indent="-342900" algn="l">
              <a:buFontTx/>
              <a:buChar char="-"/>
            </a:pPr>
            <a:endParaRPr lang="nl-BE" sz="1800" b="1" dirty="0" smtClean="0">
              <a:solidFill>
                <a:srgbClr val="C00000"/>
              </a:solidFill>
            </a:endParaRPr>
          </a:p>
          <a:p>
            <a:pPr algn="l"/>
            <a:endParaRPr lang="nl-BE" sz="1600" b="1" dirty="0" smtClean="0">
              <a:solidFill>
                <a:srgbClr val="C00000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753605" y="620689"/>
            <a:ext cx="7274779" cy="134840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lIns="144000" tIns="180000" rIns="144000" bIns="180000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l-BE" sz="3200" dirty="0" smtClean="0">
                <a:solidFill>
                  <a:schemeClr val="bg1"/>
                </a:solidFill>
              </a:rPr>
              <a:t>Het economische belang van de vlassector in België . </a:t>
            </a:r>
            <a:endParaRPr lang="nl-BE" sz="3200" dirty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082563"/>
            <a:ext cx="1473972" cy="775437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971600" y="2420888"/>
            <a:ext cx="240617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BE" sz="2400" b="1" dirty="0" smtClean="0">
                <a:solidFill>
                  <a:schemeClr val="accent2">
                    <a:lumMod val="50000"/>
                  </a:schemeClr>
                </a:solidFill>
              </a:rPr>
              <a:t>4) Tewerkstelling </a:t>
            </a:r>
            <a:endParaRPr lang="nl-BE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35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05846" y="2882553"/>
            <a:ext cx="6970610" cy="3498775"/>
          </a:xfrm>
        </p:spPr>
        <p:txBody>
          <a:bodyPr>
            <a:normAutofit/>
          </a:bodyPr>
          <a:lstStyle/>
          <a:p>
            <a:pPr marL="342900" indent="-342900" algn="l">
              <a:buFontTx/>
              <a:buChar char="-"/>
            </a:pPr>
            <a:r>
              <a:rPr lang="nl-BE" sz="1800" b="1" dirty="0" smtClean="0">
                <a:solidFill>
                  <a:schemeClr val="accent2">
                    <a:lumMod val="50000"/>
                  </a:schemeClr>
                </a:solidFill>
              </a:rPr>
              <a:t>In 2013 werden er ongeveer 4,8 mio Euro  aan bedrijfs-investeringen in onze sector genoteerd .</a:t>
            </a:r>
          </a:p>
          <a:p>
            <a:pPr marL="342900" indent="-342900" algn="l">
              <a:buFontTx/>
              <a:buChar char="-"/>
            </a:pPr>
            <a:r>
              <a:rPr lang="nl-BE" sz="1800" b="1" dirty="0" smtClean="0">
                <a:solidFill>
                  <a:schemeClr val="accent2">
                    <a:lumMod val="50000"/>
                  </a:schemeClr>
                </a:solidFill>
              </a:rPr>
              <a:t>Behalve in oogstmachines , met als doel het risico zoveel mogelijk te drukken en het rendement te verhogen , werd er de laatste jaren ook vooral geïnvesteerd in oprolsystemen voor gezwingeld vlas , alsook in materieel  voor het transport en de verhandeling van het strovlas en voor de (bij)producten van de vezelbereiding.</a:t>
            </a:r>
          </a:p>
          <a:p>
            <a:pPr marL="342900" indent="-342900" algn="l">
              <a:buFontTx/>
              <a:buChar char="-"/>
            </a:pPr>
            <a:r>
              <a:rPr lang="nl-BE" sz="1800" b="1" dirty="0" smtClean="0">
                <a:solidFill>
                  <a:schemeClr val="accent2">
                    <a:lumMod val="50000"/>
                  </a:schemeClr>
                </a:solidFill>
              </a:rPr>
              <a:t>De automatisering van de zwingelinstallaties en de uitbreiding van de opslagruimtes namen op hun beurt een aanzienlijke hap uit het totale jaarlijkse investeringsbudget .</a:t>
            </a:r>
          </a:p>
          <a:p>
            <a:pPr marL="342900" indent="-342900" algn="l">
              <a:buFontTx/>
              <a:buChar char="-"/>
            </a:pPr>
            <a:endParaRPr lang="nl-BE" sz="1600" b="1" dirty="0" smtClean="0">
              <a:solidFill>
                <a:srgbClr val="C00000"/>
              </a:solidFill>
            </a:endParaRPr>
          </a:p>
          <a:p>
            <a:pPr algn="l"/>
            <a:endParaRPr lang="nl-BE" sz="1600" b="1" dirty="0" smtClean="0">
              <a:solidFill>
                <a:srgbClr val="C00000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753605" y="620689"/>
            <a:ext cx="7274779" cy="134840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lIns="144000" tIns="180000" rIns="144000" bIns="180000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l-BE" sz="3200" dirty="0" smtClean="0">
                <a:solidFill>
                  <a:schemeClr val="bg1"/>
                </a:solidFill>
              </a:rPr>
              <a:t>Het economische belang van de vlassector in België . </a:t>
            </a:r>
            <a:endParaRPr lang="nl-BE" sz="3200" dirty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082563"/>
            <a:ext cx="1473972" cy="775437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971600" y="2420888"/>
            <a:ext cx="237577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BE" sz="2400" b="1" dirty="0" smtClean="0">
                <a:solidFill>
                  <a:schemeClr val="accent2">
                    <a:lumMod val="50000"/>
                  </a:schemeClr>
                </a:solidFill>
              </a:rPr>
              <a:t>5) Investeringen  </a:t>
            </a:r>
            <a:endParaRPr lang="nl-BE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82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53605" y="2882553"/>
            <a:ext cx="7922851" cy="3498775"/>
          </a:xfrm>
        </p:spPr>
        <p:txBody>
          <a:bodyPr>
            <a:normAutofit lnSpcReduction="10000"/>
          </a:bodyPr>
          <a:lstStyle/>
          <a:p>
            <a:pPr marL="342900" indent="-342900" algn="l">
              <a:buFontTx/>
              <a:buChar char="-"/>
            </a:pPr>
            <a:r>
              <a:rPr lang="nl-BE" sz="1800" b="1" u="sng" dirty="0" smtClean="0">
                <a:solidFill>
                  <a:schemeClr val="accent2">
                    <a:lumMod val="50000"/>
                  </a:schemeClr>
                </a:solidFill>
              </a:rPr>
              <a:t>Stilstaan is achteruitgaan !  Nieuwe hoogtechnologische toepassingen </a:t>
            </a:r>
          </a:p>
          <a:p>
            <a:pPr marL="342900" indent="-342900" algn="l">
              <a:buFontTx/>
              <a:buChar char="-"/>
            </a:pPr>
            <a:r>
              <a:rPr lang="nl-BE" sz="1600" b="1" dirty="0" smtClean="0">
                <a:solidFill>
                  <a:schemeClr val="accent2">
                    <a:lumMod val="50000"/>
                  </a:schemeClr>
                </a:solidFill>
              </a:rPr>
              <a:t>De vlasvezel geniet de laatste jaren van een groeiende interesse als functionele grondstof voor innovatieve , vaak hoogtechnologische  materiaaltoepassingen ( kunststoffen , composietmaterialen , …). Die interesse kadert in de economische en industriële verschuivingen die zich op wereldvlak voltrekken , en waarbij het besef van de eindigheid van de voorraden aardolie aanzet tot het zoeken naar duurzame , alternatieve en hernieuwbare grondstoffen ( de zog. “biobased economy” ).</a:t>
            </a:r>
          </a:p>
          <a:p>
            <a:pPr marL="342900" indent="-342900" algn="l">
              <a:buFontTx/>
              <a:buChar char="-"/>
            </a:pPr>
            <a:r>
              <a:rPr lang="nl-BE" sz="1600" b="1" dirty="0" smtClean="0">
                <a:solidFill>
                  <a:schemeClr val="accent2">
                    <a:lumMod val="50000"/>
                  </a:schemeClr>
                </a:solidFill>
              </a:rPr>
              <a:t>De vlasvezel heeft niet alleen een zeer beperkte ecologische voetafdruk , maar kan daarenboven ( voor dezelfde of verbeterde vereiste mechanische eigenschappen zoals stijfheid , sterkte en trillingsdemping ) ook een gewichtsbesparing genereren in het eindproduct .</a:t>
            </a:r>
          </a:p>
          <a:p>
            <a:pPr marL="342900" indent="-342900" algn="l">
              <a:buFontTx/>
              <a:buChar char="-"/>
            </a:pPr>
            <a:r>
              <a:rPr lang="nl-BE" sz="1600" b="1" dirty="0" smtClean="0">
                <a:solidFill>
                  <a:schemeClr val="accent2">
                    <a:lumMod val="50000"/>
                  </a:schemeClr>
                </a:solidFill>
              </a:rPr>
              <a:t>Ook voor de “end-of-life” context is de vlasvezel een interessant materiaalgegeven.</a:t>
            </a:r>
          </a:p>
          <a:p>
            <a:pPr marL="342900" indent="-342900" algn="l">
              <a:buFontTx/>
              <a:buChar char="-"/>
            </a:pPr>
            <a:r>
              <a:rPr lang="nl-BE" sz="1600" b="1" dirty="0" smtClean="0">
                <a:solidFill>
                  <a:schemeClr val="accent2">
                    <a:lumMod val="50000"/>
                  </a:schemeClr>
                </a:solidFill>
              </a:rPr>
              <a:t>Het ABV zit hier als sectorfederatie in </a:t>
            </a:r>
            <a:r>
              <a:rPr lang="nl-BE" sz="1600" b="1" u="sng" dirty="0" smtClean="0">
                <a:solidFill>
                  <a:schemeClr val="accent2">
                    <a:lumMod val="50000"/>
                  </a:schemeClr>
                </a:solidFill>
              </a:rPr>
              <a:t>“pole position” </a:t>
            </a:r>
            <a:r>
              <a:rPr lang="nl-BE" sz="1600" b="1" dirty="0" smtClean="0">
                <a:solidFill>
                  <a:schemeClr val="accent2">
                    <a:lumMod val="50000"/>
                  </a:schemeClr>
                </a:solidFill>
              </a:rPr>
              <a:t>om deze ontwikkelingen mee te helpen sturen.  </a:t>
            </a:r>
          </a:p>
          <a:p>
            <a:pPr marL="342900" indent="-342900" algn="l">
              <a:buFontTx/>
              <a:buChar char="-"/>
            </a:pPr>
            <a:endParaRPr lang="nl-BE" sz="1600" b="1" dirty="0" smtClean="0">
              <a:solidFill>
                <a:srgbClr val="C00000"/>
              </a:solidFill>
            </a:endParaRPr>
          </a:p>
          <a:p>
            <a:pPr algn="l"/>
            <a:endParaRPr lang="nl-BE" sz="1600" b="1" dirty="0" smtClean="0">
              <a:solidFill>
                <a:srgbClr val="C00000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753605" y="620689"/>
            <a:ext cx="7274779" cy="134840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lIns="144000" tIns="180000" rIns="144000" bIns="180000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l-BE" sz="3200" dirty="0" smtClean="0">
                <a:solidFill>
                  <a:schemeClr val="bg1"/>
                </a:solidFill>
              </a:rPr>
              <a:t>Het economische belang van de vlassector in België . </a:t>
            </a:r>
            <a:endParaRPr lang="nl-BE" sz="3200" dirty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082563"/>
            <a:ext cx="1473972" cy="775437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971600" y="2420888"/>
            <a:ext cx="321440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BE" sz="2400" b="1" dirty="0" smtClean="0">
                <a:solidFill>
                  <a:schemeClr val="accent2">
                    <a:lumMod val="50000"/>
                  </a:schemeClr>
                </a:solidFill>
              </a:rPr>
              <a:t>6 ) Continue Innovatie   </a:t>
            </a:r>
            <a:endParaRPr lang="nl-BE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42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1640" y="2214157"/>
            <a:ext cx="7344816" cy="4167172"/>
          </a:xfrm>
        </p:spPr>
        <p:txBody>
          <a:bodyPr>
            <a:normAutofit/>
          </a:bodyPr>
          <a:lstStyle/>
          <a:p>
            <a:pPr marL="342900" indent="-342900" algn="l">
              <a:buFontTx/>
              <a:buChar char="-"/>
            </a:pPr>
            <a:endParaRPr lang="nl-BE" sz="1600" b="1" dirty="0" smtClean="0">
              <a:solidFill>
                <a:srgbClr val="C00000"/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nl-BE" sz="2400" b="1" dirty="0" smtClean="0">
                <a:solidFill>
                  <a:schemeClr val="accent2">
                    <a:lumMod val="50000"/>
                  </a:schemeClr>
                </a:solidFill>
              </a:rPr>
              <a:t>weinig nood aan bemesting en aan gewasbescherming </a:t>
            </a:r>
          </a:p>
          <a:p>
            <a:pPr marL="342900" indent="-342900" algn="l">
              <a:buFontTx/>
              <a:buChar char="-"/>
            </a:pPr>
            <a:r>
              <a:rPr lang="nl-BE" sz="2400" b="1" dirty="0" smtClean="0">
                <a:solidFill>
                  <a:schemeClr val="accent2">
                    <a:lumMod val="50000"/>
                  </a:schemeClr>
                </a:solidFill>
              </a:rPr>
              <a:t>uitstekend geschikt voor teeltrotatie </a:t>
            </a:r>
          </a:p>
          <a:p>
            <a:pPr marL="342900" indent="-342900" algn="l">
              <a:buFontTx/>
              <a:buChar char="-"/>
            </a:pPr>
            <a:r>
              <a:rPr lang="nl-BE" sz="2400" b="1" dirty="0" smtClean="0">
                <a:solidFill>
                  <a:schemeClr val="accent2">
                    <a:lumMod val="50000"/>
                  </a:schemeClr>
                </a:solidFill>
              </a:rPr>
              <a:t>géén nood aan irrigatie </a:t>
            </a:r>
          </a:p>
          <a:p>
            <a:pPr marL="342900" indent="-342900" algn="l">
              <a:buFontTx/>
              <a:buChar char="-"/>
            </a:pPr>
            <a:r>
              <a:rPr lang="nl-BE" sz="2400" b="1" dirty="0" smtClean="0">
                <a:solidFill>
                  <a:schemeClr val="accent2">
                    <a:lumMod val="50000"/>
                  </a:schemeClr>
                </a:solidFill>
              </a:rPr>
              <a:t>belangrijk gewas voor CO2-opslag </a:t>
            </a:r>
          </a:p>
          <a:p>
            <a:pPr marL="342900" indent="-342900" algn="l">
              <a:buFontTx/>
              <a:buChar char="-"/>
            </a:pPr>
            <a:r>
              <a:rPr lang="nl-BE" sz="2400" b="1" dirty="0" smtClean="0">
                <a:solidFill>
                  <a:schemeClr val="accent2">
                    <a:lumMod val="50000"/>
                  </a:schemeClr>
                </a:solidFill>
              </a:rPr>
              <a:t>maximaal gebruik van de ganse plant </a:t>
            </a:r>
          </a:p>
          <a:p>
            <a:pPr marL="342900" indent="-342900" algn="l">
              <a:buFontTx/>
              <a:buChar char="-"/>
            </a:pPr>
            <a:r>
              <a:rPr lang="nl-BE" sz="2400" b="1" dirty="0" smtClean="0">
                <a:solidFill>
                  <a:schemeClr val="accent2">
                    <a:lumMod val="50000"/>
                  </a:schemeClr>
                </a:solidFill>
              </a:rPr>
              <a:t>…</a:t>
            </a:r>
          </a:p>
          <a:p>
            <a:pPr algn="l"/>
            <a:endParaRPr lang="nl-BE" sz="2400" b="1" dirty="0" smtClean="0">
              <a:solidFill>
                <a:srgbClr val="C00000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753605" y="620689"/>
            <a:ext cx="7274779" cy="85595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lIns="144000" tIns="180000" rIns="144000" bIns="180000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l-BE" sz="3200" dirty="0" smtClean="0">
                <a:solidFill>
                  <a:schemeClr val="bg1"/>
                </a:solidFill>
              </a:rPr>
              <a:t>Vlas een “duurzaam” gewas  </a:t>
            </a:r>
            <a:endParaRPr lang="nl-BE" sz="3200" dirty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082563"/>
            <a:ext cx="1473972" cy="775437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736188" y="1844824"/>
            <a:ext cx="4754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smtClean="0">
                <a:solidFill>
                  <a:schemeClr val="accent2">
                    <a:lumMod val="50000"/>
                  </a:schemeClr>
                </a:solidFill>
              </a:rPr>
              <a:t>“duurzaam” want … </a:t>
            </a:r>
            <a:endParaRPr lang="nl-BE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2481" y="1891048"/>
            <a:ext cx="2237629" cy="1514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026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8434</TotalTime>
  <Words>1003</Words>
  <Application>Microsoft Office PowerPoint</Application>
  <PresentationFormat>Diavoorstelling (4:3)</PresentationFormat>
  <Paragraphs>137</Paragraphs>
  <Slides>19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0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Raad van bestuur 10 oktober 2011</dc:title>
  <dc:creator>christiaan</dc:creator>
  <cp:lastModifiedBy>jan</cp:lastModifiedBy>
  <cp:revision>549</cp:revision>
  <cp:lastPrinted>2015-01-20T13:58:33Z</cp:lastPrinted>
  <dcterms:created xsi:type="dcterms:W3CDTF">2011-10-03T13:30:45Z</dcterms:created>
  <dcterms:modified xsi:type="dcterms:W3CDTF">2015-05-11T07:21:37Z</dcterms:modified>
</cp:coreProperties>
</file>